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5"/>
  </p:handoutMasterIdLst>
  <p:sldIdLst>
    <p:sldId id="265" r:id="rId2"/>
    <p:sldId id="264" r:id="rId3"/>
    <p:sldId id="270" r:id="rId4"/>
    <p:sldId id="267" r:id="rId5"/>
    <p:sldId id="274" r:id="rId6"/>
    <p:sldId id="275" r:id="rId7"/>
    <p:sldId id="268" r:id="rId8"/>
    <p:sldId id="269" r:id="rId9"/>
    <p:sldId id="271" r:id="rId10"/>
    <p:sldId id="272" r:id="rId11"/>
    <p:sldId id="273" r:id="rId12"/>
    <p:sldId id="276" r:id="rId13"/>
    <p:sldId id="277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4A4A4"/>
    <a:srgbClr val="0E386A"/>
    <a:srgbClr val="EA403B"/>
    <a:srgbClr val="14131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9" autoAdjust="0"/>
  </p:normalViewPr>
  <p:slideViewPr>
    <p:cSldViewPr snapToGrid="0" snapToObjects="1">
      <p:cViewPr varScale="1">
        <p:scale>
          <a:sx n="62" d="100"/>
          <a:sy n="62" d="100"/>
        </p:scale>
        <p:origin x="-6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513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513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 smtClean="0"/>
            </a:lvl1pPr>
          </a:lstStyle>
          <a:p>
            <a:pPr>
              <a:defRPr/>
            </a:pPr>
            <a:fld id="{B0C27793-71F5-433D-A370-719988D4CDB5}" type="datetimeFigureOut">
              <a:rPr lang="en-US"/>
              <a:pPr>
                <a:defRPr/>
              </a:pPr>
              <a:t>9/9/2010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926"/>
            <a:ext cx="2971800" cy="457513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4926"/>
            <a:ext cx="2971800" cy="457513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FF0611D-4C63-4920-9208-18F13F2CC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81013" y="2297113"/>
            <a:ext cx="78882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ea typeface="ＭＳ Ｐゴシック" pitchFamily="37" charset="-128"/>
              </a:rPr>
              <a:t>Presentation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58788" y="3956050"/>
            <a:ext cx="7910512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  <a:ea typeface="ＭＳ Ｐゴシック" pitchFamily="37" charset="-128"/>
              </a:rPr>
              <a:t>First Name Last Name</a:t>
            </a:r>
          </a:p>
          <a:p>
            <a:pPr algn="ctr">
              <a:defRPr/>
            </a:pPr>
            <a:r>
              <a:rPr lang="en-US" b="1">
                <a:solidFill>
                  <a:schemeClr val="bg1"/>
                </a:solidFill>
                <a:ea typeface="ＭＳ Ｐゴシック" pitchFamily="37" charset="-128"/>
              </a:rPr>
              <a:t>Title</a:t>
            </a:r>
          </a:p>
          <a:p>
            <a:pPr algn="ctr">
              <a:defRPr/>
            </a:pPr>
            <a:r>
              <a:rPr lang="en-US" b="1">
                <a:solidFill>
                  <a:schemeClr val="bg1"/>
                </a:solidFill>
                <a:ea typeface="ＭＳ Ｐゴシック" pitchFamily="37" charset="-128"/>
              </a:rPr>
              <a:t>Branch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3786" y="1715245"/>
            <a:ext cx="8104414" cy="693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000" b="1" spc="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5800" y="2586668"/>
            <a:ext cx="7772400" cy="4088268"/>
          </a:xfrm>
          <a:prstGeom prst="rect">
            <a:avLst/>
          </a:prstGeom>
        </p:spPr>
        <p:txBody>
          <a:bodyPr lIns="0" tIns="0" rIns="0" bIns="0"/>
          <a:lstStyle>
            <a:lvl1pPr marL="0" indent="-347472">
              <a:lnSpc>
                <a:spcPct val="150000"/>
              </a:lnSpc>
              <a:spcBef>
                <a:spcPts val="0"/>
              </a:spcBef>
              <a:buFontTx/>
              <a:buNone/>
              <a:defRPr sz="2200" b="0" i="0" spc="40">
                <a:solidFill>
                  <a:schemeClr val="bg1"/>
                </a:solidFill>
                <a:latin typeface="Arial"/>
                <a:cs typeface="Arial"/>
              </a:defRPr>
            </a:lvl1pPr>
            <a:lvl2pPr marL="0">
              <a:lnSpc>
                <a:spcPct val="150000"/>
              </a:lnSpc>
              <a:spcBef>
                <a:spcPts val="984"/>
              </a:spcBef>
              <a:buNone/>
              <a:defRPr sz="1800" spc="40">
                <a:solidFill>
                  <a:schemeClr val="bg1"/>
                </a:solidFill>
                <a:latin typeface="Arial"/>
                <a:cs typeface="Arial"/>
              </a:defRPr>
            </a:lvl2pPr>
            <a:lvl3pPr marL="640080">
              <a:lnSpc>
                <a:spcPct val="150000"/>
              </a:lnSpc>
              <a:spcBef>
                <a:spcPts val="1000"/>
              </a:spcBef>
              <a:defRPr sz="1600" spc="40">
                <a:solidFill>
                  <a:schemeClr val="bg1"/>
                </a:solidFill>
                <a:latin typeface="Arial"/>
                <a:cs typeface="Arial"/>
              </a:defRPr>
            </a:lvl3pPr>
            <a:lvl4pPr marL="694944">
              <a:lnSpc>
                <a:spcPct val="150000"/>
              </a:lnSpc>
              <a:defRPr sz="1600" spc="40">
                <a:solidFill>
                  <a:schemeClr val="bg1"/>
                </a:solidFill>
                <a:latin typeface="Arial"/>
                <a:cs typeface="Arial"/>
              </a:defRPr>
            </a:lvl4pPr>
            <a:lvl5pPr marL="932688">
              <a:lnSpc>
                <a:spcPct val="150000"/>
              </a:lnSpc>
              <a:defRPr sz="1600" spc="4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786" y="625929"/>
            <a:ext cx="8104414" cy="693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3000" b="1" spc="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786" y="625929"/>
            <a:ext cx="8104414" cy="693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000" b="1" spc="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1392464" y="1887537"/>
            <a:ext cx="6359071" cy="3082925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786" y="625929"/>
            <a:ext cx="8104414" cy="693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000" b="1" spc="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D9F"/>
                </a:solidFill>
              </a:defRPr>
            </a:lvl1pPr>
          </a:lstStyle>
          <a:p>
            <a:pPr>
              <a:defRPr/>
            </a:pPr>
            <a:fld id="{ECB19B15-48FB-4BF2-AF32-AFA8D0808DE9}" type="datetime1">
              <a:rPr lang="en-US"/>
              <a:pPr>
                <a:defRPr/>
              </a:pPr>
              <a:t>9/9/2010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D9F"/>
                </a:solidFill>
              </a:defRPr>
            </a:lvl1pPr>
          </a:lstStyle>
          <a:p>
            <a:pPr>
              <a:defRPr/>
            </a:pPr>
            <a:fld id="{538F0D4E-3BF0-4893-B451-AD12D9971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7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7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93850"/>
            <a:ext cx="7848600" cy="1347654"/>
          </a:xfrm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9" charset="-128"/>
                <a:cs typeface="Arial" charset="0"/>
              </a:rPr>
              <a:t>American Housing Survey: </a:t>
            </a:r>
            <a:b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9" charset="-128"/>
                <a:cs typeface="Arial" charset="0"/>
              </a:rPr>
            </a:br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9" charset="-128"/>
                <a:cs typeface="Arial" charset="0"/>
              </a:rPr>
              <a:t>Preliminary Findings from the </a:t>
            </a:r>
            <a:b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9" charset="-128"/>
                <a:cs typeface="Arial" charset="0"/>
              </a:rPr>
            </a:br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9" charset="-128"/>
                <a:cs typeface="Arial" charset="0"/>
              </a:rPr>
              <a:t>2009 New Orleans Metropolitan Survey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531019" y="3989388"/>
            <a:ext cx="77771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Wendy Chi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Economist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Housing and Demographic Analysis Division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Office of Policy Development and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3" y="296863"/>
            <a:ext cx="8104187" cy="6937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Repairs of the Damaged Owner-Occupied Units</a:t>
            </a:r>
            <a:endParaRPr lang="en-US" dirty="0"/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54013" y="990600"/>
            <a:ext cx="8104187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Repairs </a:t>
            </a:r>
            <a:r>
              <a:rPr lang="en-US" sz="2000" b="1" dirty="0">
                <a:solidFill>
                  <a:schemeClr val="bg1"/>
                </a:solidFill>
              </a:rPr>
              <a:t>were costly – 50% of the homeowners spent $</a:t>
            </a:r>
            <a:r>
              <a:rPr lang="en-US" b="1" dirty="0">
                <a:solidFill>
                  <a:schemeClr val="bg1"/>
                </a:solidFill>
              </a:rPr>
              <a:t>5000</a:t>
            </a:r>
            <a:r>
              <a:rPr lang="en-US" sz="2000" b="1" dirty="0">
                <a:solidFill>
                  <a:schemeClr val="bg1"/>
                </a:solidFill>
              </a:rPr>
              <a:t> or more on </a:t>
            </a:r>
            <a:r>
              <a:rPr lang="en-US" sz="2000" b="1" dirty="0" smtClean="0">
                <a:solidFill>
                  <a:schemeClr val="bg1"/>
                </a:solidFill>
              </a:rPr>
              <a:t>repairs</a:t>
            </a:r>
            <a:endParaRPr lang="en-US" sz="2000" b="1" dirty="0">
              <a:solidFill>
                <a:schemeClr val="bg1"/>
              </a:solidFill>
            </a:endParaRP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Nearly </a:t>
            </a:r>
            <a:r>
              <a:rPr lang="en-US" sz="2000" b="1" dirty="0">
                <a:solidFill>
                  <a:schemeClr val="bg1"/>
                </a:solidFill>
              </a:rPr>
              <a:t>20% of the homeowners performed most of the repairs and alterations on their own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23061" y="2575559"/>
          <a:ext cx="5897879" cy="256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5895"/>
                <a:gridCol w="1361049"/>
                <a:gridCol w="1830935"/>
              </a:tblGrid>
              <a:tr h="3207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Type of Repair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Units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Percentage</a:t>
                      </a:r>
                      <a:endParaRPr lang="en-US" sz="1400" b="1" dirty="0"/>
                    </a:p>
                  </a:txBody>
                  <a:tcPr/>
                </a:tc>
              </a:tr>
              <a:tr h="3207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Roof</a:t>
                      </a:r>
                      <a:r>
                        <a:rPr lang="en-US" sz="1400" b="1" baseline="0" dirty="0" smtClean="0"/>
                        <a:t> repairs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112,300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56.9</a:t>
                      </a:r>
                      <a:endParaRPr lang="en-US" sz="1400" b="1" dirty="0"/>
                    </a:p>
                  </a:txBody>
                  <a:tcPr/>
                </a:tc>
              </a:tr>
              <a:tr h="3207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Room(s)</a:t>
                      </a:r>
                      <a:r>
                        <a:rPr lang="en-US" sz="1400" b="1" baseline="0" dirty="0" smtClean="0"/>
                        <a:t> added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17,000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8.7</a:t>
                      </a:r>
                      <a:endParaRPr lang="en-US" sz="1400" b="1" dirty="0"/>
                    </a:p>
                  </a:txBody>
                  <a:tcPr/>
                </a:tc>
              </a:tr>
              <a:tr h="3207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Electrical wiring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6,100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3.1</a:t>
                      </a:r>
                      <a:endParaRPr lang="en-US" sz="1400" b="1" dirty="0"/>
                    </a:p>
                  </a:txBody>
                  <a:tcPr/>
                </a:tc>
              </a:tr>
              <a:tr h="3207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Windows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5,500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2.8</a:t>
                      </a:r>
                      <a:endParaRPr lang="en-US" sz="1400" b="1" dirty="0"/>
                    </a:p>
                  </a:txBody>
                  <a:tcPr/>
                </a:tc>
              </a:tr>
              <a:tr h="3207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Fencing</a:t>
                      </a:r>
                      <a:r>
                        <a:rPr lang="en-US" sz="1400" b="1" baseline="0" dirty="0" smtClean="0"/>
                        <a:t> or wall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4,200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2.1</a:t>
                      </a:r>
                      <a:endParaRPr lang="en-US" sz="1400" b="1" dirty="0"/>
                    </a:p>
                  </a:txBody>
                  <a:tcPr/>
                </a:tc>
              </a:tr>
              <a:tr h="3207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Deck</a:t>
                      </a:r>
                      <a:r>
                        <a:rPr lang="en-US" sz="1400" b="1" baseline="0" dirty="0" smtClean="0"/>
                        <a:t> added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4,200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2.1</a:t>
                      </a:r>
                      <a:endParaRPr lang="en-US" sz="1400" b="1" dirty="0"/>
                    </a:p>
                  </a:txBody>
                  <a:tcPr/>
                </a:tc>
              </a:tr>
              <a:tr h="3207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Central Air Condition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3,900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2.0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30" name="TextBox 4"/>
          <p:cNvSpPr txBox="1">
            <a:spLocks noChangeArrowheads="1"/>
          </p:cNvSpPr>
          <p:nvPr/>
        </p:nvSpPr>
        <p:spPr bwMode="auto">
          <a:xfrm>
            <a:off x="2478948" y="5305743"/>
            <a:ext cx="32663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Source: 2009 New Orleans </a:t>
            </a:r>
            <a:r>
              <a:rPr lang="en-US" sz="1200" i="1" dirty="0" smtClean="0">
                <a:solidFill>
                  <a:schemeClr val="bg1"/>
                </a:solidFill>
              </a:rPr>
              <a:t>Metropolitan </a:t>
            </a:r>
            <a:r>
              <a:rPr lang="en-US" sz="1200" i="1" dirty="0">
                <a:solidFill>
                  <a:schemeClr val="bg1"/>
                </a:solidFill>
              </a:rPr>
              <a:t>AHS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441325"/>
            <a:ext cx="8593175" cy="6123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700" smtClean="0"/>
              <a:t>Today Reconstruction Efforts </a:t>
            </a:r>
            <a:r>
              <a:rPr lang="en-US" sz="2700" dirty="0" smtClean="0"/>
              <a:t>A</a:t>
            </a:r>
            <a:r>
              <a:rPr lang="en-US" sz="2700" smtClean="0"/>
              <a:t>re in Progress</a:t>
            </a:r>
            <a:endParaRPr lang="en-US" sz="2700" dirty="0"/>
          </a:p>
        </p:txBody>
      </p:sp>
      <p:pic>
        <p:nvPicPr>
          <p:cNvPr id="5" name="Picture 4" descr="DSC02971.JPG"/>
          <p:cNvPicPr>
            <a:picLocks noChangeAspect="1"/>
          </p:cNvPicPr>
          <p:nvPr/>
        </p:nvPicPr>
        <p:blipFill>
          <a:blip r:embed="rId2"/>
          <a:srcRect t="19440" r="10852"/>
          <a:stretch>
            <a:fillRect/>
          </a:stretch>
        </p:blipFill>
        <p:spPr>
          <a:xfrm>
            <a:off x="2489811" y="3536862"/>
            <a:ext cx="3106756" cy="18716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SC030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38" y="1581294"/>
            <a:ext cx="3272028" cy="21813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SC02937.JPG"/>
          <p:cNvPicPr>
            <a:picLocks noChangeAspect="1"/>
          </p:cNvPicPr>
          <p:nvPr/>
        </p:nvPicPr>
        <p:blipFill>
          <a:blip r:embed="rId4"/>
          <a:srcRect l="9376" t="8300" b="5910"/>
          <a:stretch>
            <a:fillRect/>
          </a:stretch>
        </p:blipFill>
        <p:spPr>
          <a:xfrm>
            <a:off x="3167350" y="1053688"/>
            <a:ext cx="3194530" cy="2016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SC02945.JPG"/>
          <p:cNvPicPr>
            <a:picLocks noChangeAspect="1"/>
          </p:cNvPicPr>
          <p:nvPr/>
        </p:nvPicPr>
        <p:blipFill>
          <a:blip r:embed="rId5"/>
          <a:srcRect l="17226" t="30221" r="3355" b="4883"/>
          <a:stretch>
            <a:fillRect/>
          </a:stretch>
        </p:blipFill>
        <p:spPr>
          <a:xfrm>
            <a:off x="5183435" y="2794496"/>
            <a:ext cx="3404213" cy="193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36" y="433636"/>
            <a:ext cx="8019034" cy="54686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700" dirty="0" smtClean="0"/>
              <a:t>New Orleans Today</a:t>
            </a:r>
            <a:endParaRPr lang="en-US" sz="2700" dirty="0"/>
          </a:p>
        </p:txBody>
      </p:sp>
      <p:pic>
        <p:nvPicPr>
          <p:cNvPr id="4" name="Picture 3" descr="DSC03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36" y="3028497"/>
            <a:ext cx="3845347" cy="2366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036" y="1411388"/>
            <a:ext cx="8019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Suburbs: substantial redevelopment of public housing sites</a:t>
            </a: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 Downtown: mostly recovered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DSC02891.JPG"/>
          <p:cNvPicPr>
            <a:picLocks noChangeAspect="1"/>
          </p:cNvPicPr>
          <p:nvPr/>
        </p:nvPicPr>
        <p:blipFill>
          <a:blip r:embed="rId3"/>
          <a:srcRect t="2882" r="4488" b="6620"/>
          <a:stretch>
            <a:fillRect/>
          </a:stretch>
        </p:blipFill>
        <p:spPr>
          <a:xfrm>
            <a:off x="3693404" y="3361038"/>
            <a:ext cx="2858875" cy="1805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SC03039.JPG"/>
          <p:cNvPicPr>
            <a:picLocks noChangeAspect="1"/>
          </p:cNvPicPr>
          <p:nvPr/>
        </p:nvPicPr>
        <p:blipFill>
          <a:blip r:embed="rId4"/>
          <a:srcRect l="7349" t="9342" b="4918"/>
          <a:stretch>
            <a:fillRect/>
          </a:stretch>
        </p:blipFill>
        <p:spPr>
          <a:xfrm>
            <a:off x="6399392" y="2467779"/>
            <a:ext cx="1944476" cy="269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24" y="462708"/>
            <a:ext cx="8104414" cy="69305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2009 New Orleans Metropolitan AHS Data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08024" y="1542361"/>
            <a:ext cx="764446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 Release date: September 10, 2010</a:t>
            </a: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Data will be posted on www.huduser.org</a:t>
            </a: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Questions contact:</a:t>
            </a: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	Housing and Demographic Analysis Division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Email: Wendy.Y.Chi@hud.gov 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Phone: 202.402.6534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3" y="404813"/>
            <a:ext cx="6319837" cy="693737"/>
          </a:xfrm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2800" dirty="0" smtClean="0">
                <a:latin typeface="Arial" charset="0"/>
                <a:ea typeface="ＭＳ Ｐゴシック" pitchFamily="-109" charset="-128"/>
                <a:cs typeface="Arial" charset="0"/>
              </a:rPr>
              <a:t>2009 New Orleans Metropolitan AHS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354014" y="1110670"/>
            <a:ext cx="8316262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New Orleans </a:t>
            </a:r>
            <a:r>
              <a:rPr lang="en-US" b="1" dirty="0" smtClean="0">
                <a:solidFill>
                  <a:schemeClr val="bg1"/>
                </a:solidFill>
              </a:rPr>
              <a:t>metropolitan </a:t>
            </a:r>
            <a:r>
              <a:rPr lang="en-US" b="1" dirty="0">
                <a:solidFill>
                  <a:schemeClr val="bg1"/>
                </a:solidFill>
              </a:rPr>
              <a:t>area includes: Jefferson, Orleans with New Orleans, </a:t>
            </a:r>
            <a:r>
              <a:rPr lang="en-US" b="1" dirty="0" err="1">
                <a:solidFill>
                  <a:schemeClr val="bg1"/>
                </a:solidFill>
              </a:rPr>
              <a:t>Plaquemimes</a:t>
            </a:r>
            <a:r>
              <a:rPr lang="en-US" b="1" dirty="0">
                <a:solidFill>
                  <a:schemeClr val="bg1"/>
                </a:solidFill>
              </a:rPr>
              <a:t>, St Bernard, St James, St John the Baptist, St Tammany</a:t>
            </a: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Housing stock in the New Orleans </a:t>
            </a:r>
            <a:r>
              <a:rPr lang="en-US" b="1" dirty="0" smtClean="0">
                <a:solidFill>
                  <a:schemeClr val="bg1"/>
                </a:solidFill>
              </a:rPr>
              <a:t>metropolitan </a:t>
            </a:r>
            <a:r>
              <a:rPr lang="en-US" b="1" dirty="0">
                <a:solidFill>
                  <a:schemeClr val="bg1"/>
                </a:solidFill>
              </a:rPr>
              <a:t>area was 587,000 units in 2004 and dropped to </a:t>
            </a:r>
            <a:r>
              <a:rPr lang="en-US" b="1" dirty="0" smtClean="0">
                <a:solidFill>
                  <a:schemeClr val="bg1"/>
                </a:solidFill>
              </a:rPr>
              <a:t>512,000 </a:t>
            </a:r>
            <a:r>
              <a:rPr lang="en-US" b="1" dirty="0">
                <a:solidFill>
                  <a:schemeClr val="bg1"/>
                </a:solidFill>
              </a:rPr>
              <a:t>units in 2009</a:t>
            </a: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</a:rPr>
              <a:t>Nearly 75,000 </a:t>
            </a:r>
            <a:r>
              <a:rPr lang="en-US" b="1" dirty="0">
                <a:solidFill>
                  <a:schemeClr val="bg1"/>
                </a:solidFill>
              </a:rPr>
              <a:t>housing units in the New Orleans metro area were lost due to Hurricane Katrina </a:t>
            </a:r>
            <a:r>
              <a:rPr lang="en-US" b="1" dirty="0" smtClean="0">
                <a:solidFill>
                  <a:schemeClr val="bg1"/>
                </a:solidFill>
              </a:rPr>
              <a:t>(nearly 13 </a:t>
            </a:r>
            <a:r>
              <a:rPr lang="en-US" b="1" dirty="0">
                <a:solidFill>
                  <a:schemeClr val="bg1"/>
                </a:solidFill>
              </a:rPr>
              <a:t>percent of its housing stock) – prior to Katrina, 52% of these destroyed units were owner-occupied and 48% were renter-occupied</a:t>
            </a: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In 2009, </a:t>
            </a:r>
            <a:r>
              <a:rPr lang="en-US" b="1" dirty="0" smtClean="0">
                <a:solidFill>
                  <a:schemeClr val="bg1"/>
                </a:solidFill>
              </a:rPr>
              <a:t>over 72,000 </a:t>
            </a:r>
            <a:r>
              <a:rPr lang="en-US" b="1" dirty="0">
                <a:solidFill>
                  <a:schemeClr val="bg1"/>
                </a:solidFill>
              </a:rPr>
              <a:t>units remained vacant in the New Orleans metropolitan area – the </a:t>
            </a:r>
            <a:r>
              <a:rPr lang="en-US" b="1" dirty="0" smtClean="0">
                <a:solidFill>
                  <a:schemeClr val="bg1"/>
                </a:solidFill>
              </a:rPr>
              <a:t>14.2% </a:t>
            </a:r>
            <a:r>
              <a:rPr lang="en-US" b="1" dirty="0">
                <a:solidFill>
                  <a:schemeClr val="bg1"/>
                </a:solidFill>
              </a:rPr>
              <a:t>vacancy rate was well above the 2009 national vacancy rate of 10.5%</a:t>
            </a: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</a:rPr>
              <a:t>The New Orleans housing stock is now younger: median year built is 1972 compared to 1960 prior to Katrina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400" y="179388"/>
            <a:ext cx="7061200" cy="5462587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484188"/>
            <a:ext cx="8007350" cy="693737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Katrina Made New Orleans Housing More Expensive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95324" y="1177925"/>
          <a:ext cx="7442835" cy="308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405"/>
                <a:gridCol w="1574446"/>
                <a:gridCol w="1889334"/>
                <a:gridCol w="1903650"/>
              </a:tblGrid>
              <a:tr h="7802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Median Monthly Housing Costs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All Occupied Units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Owner</a:t>
                      </a:r>
                      <a:r>
                        <a:rPr lang="en-US" sz="1600" baseline="0" dirty="0" smtClean="0"/>
                        <a:t> Occupied Units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Renter</a:t>
                      </a:r>
                      <a:r>
                        <a:rPr lang="en-US" sz="1600" baseline="0" dirty="0" smtClean="0"/>
                        <a:t> Occupied Units</a:t>
                      </a:r>
                      <a:endParaRPr lang="en-US" sz="1600" dirty="0"/>
                    </a:p>
                  </a:txBody>
                  <a:tcPr/>
                </a:tc>
              </a:tr>
              <a:tr h="8118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2004 New Orleans metropolitan</a:t>
                      </a:r>
                      <a:r>
                        <a:rPr lang="en-US" sz="1600" baseline="0" dirty="0" smtClean="0"/>
                        <a:t> area</a:t>
                      </a:r>
                      <a:r>
                        <a:rPr lang="en-US" sz="1600" dirty="0" smtClean="0"/>
                        <a:t>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$662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$626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$689</a:t>
                      </a:r>
                      <a:endParaRPr lang="en-US" sz="1600" b="1" dirty="0"/>
                    </a:p>
                  </a:txBody>
                  <a:tcPr/>
                </a:tc>
              </a:tr>
              <a:tr h="8167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2009 New Orleans metropolitan</a:t>
                      </a:r>
                      <a:r>
                        <a:rPr lang="en-US" sz="1600" baseline="0" dirty="0" smtClean="0"/>
                        <a:t> area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$882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$896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$876</a:t>
                      </a:r>
                      <a:endParaRPr lang="en-US" sz="1600" b="1" dirty="0"/>
                    </a:p>
                  </a:txBody>
                  <a:tcPr/>
                </a:tc>
              </a:tr>
              <a:tr h="6803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2009 National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$922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$1,051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$784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74" name="TextBox 3"/>
          <p:cNvSpPr txBox="1">
            <a:spLocks noChangeArrowheads="1"/>
          </p:cNvSpPr>
          <p:nvPr/>
        </p:nvSpPr>
        <p:spPr bwMode="auto">
          <a:xfrm>
            <a:off x="695325" y="4590733"/>
            <a:ext cx="72207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Source: 2004 New Orleans </a:t>
            </a:r>
            <a:r>
              <a:rPr lang="en-US" sz="1200" i="1" dirty="0" smtClean="0">
                <a:solidFill>
                  <a:schemeClr val="bg1"/>
                </a:solidFill>
              </a:rPr>
              <a:t>Metropolitan </a:t>
            </a:r>
            <a:r>
              <a:rPr lang="en-US" sz="1200" i="1" dirty="0">
                <a:solidFill>
                  <a:schemeClr val="bg1"/>
                </a:solidFill>
              </a:rPr>
              <a:t>AHS, 2009 New Orleans </a:t>
            </a:r>
            <a:r>
              <a:rPr lang="en-US" sz="1200" i="1" dirty="0" smtClean="0">
                <a:solidFill>
                  <a:schemeClr val="bg1"/>
                </a:solidFill>
              </a:rPr>
              <a:t>Metropolitan </a:t>
            </a:r>
            <a:r>
              <a:rPr lang="en-US" sz="1200" i="1" dirty="0">
                <a:solidFill>
                  <a:schemeClr val="bg1"/>
                </a:solidFill>
              </a:rPr>
              <a:t>AHS, 2009 national AHS</a:t>
            </a:r>
          </a:p>
          <a:p>
            <a:endParaRPr lang="en-US" sz="1200" i="1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Note: 2004 median costs are </a:t>
            </a:r>
            <a:r>
              <a:rPr lang="en-US" sz="1200" dirty="0" smtClean="0">
                <a:solidFill>
                  <a:schemeClr val="bg1"/>
                </a:solidFill>
              </a:rPr>
              <a:t>adjusted for inflation and converted to 2009 dollars.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03373" y="495757"/>
          <a:ext cx="4406747" cy="5023695"/>
        </p:xfrm>
        <a:graphic>
          <a:graphicData uri="http://schemas.openxmlformats.org/drawingml/2006/table">
            <a:tbl>
              <a:tblPr/>
              <a:tblGrid>
                <a:gridCol w="1079654"/>
                <a:gridCol w="706977"/>
                <a:gridCol w="934536"/>
                <a:gridCol w="749147"/>
                <a:gridCol w="936433"/>
              </a:tblGrid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Owner Occupied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Cost ($)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Units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Percentage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Units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Percentage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323,300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292,000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No Cash Rent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Less than 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100-199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30,200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9.3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200-249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7.6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250-299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23,700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10,900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300-349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13,800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350-399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11,700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4.0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400-449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15,200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450-499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8,800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500-599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19,900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600-699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19,700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700-799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800-999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34,400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1,000-1,249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32,600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35,700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1,250-1,499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22,500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24,900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8.5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1,500 or more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43,400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67,200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8289" y="473730"/>
          <a:ext cx="4538950" cy="5056736"/>
        </p:xfrm>
        <a:graphic>
          <a:graphicData uri="http://schemas.openxmlformats.org/drawingml/2006/table">
            <a:tbl>
              <a:tblPr/>
              <a:tblGrid>
                <a:gridCol w="1167788"/>
                <a:gridCol w="686425"/>
                <a:gridCol w="939056"/>
                <a:gridCol w="830703"/>
                <a:gridCol w="914978"/>
              </a:tblGrid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Renter Occupied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Cost ($)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Units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Percentage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Units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Percentage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174,900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142,600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No Cash Rent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Less than 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100-199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200-249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250-299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300-349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1,200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350-399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2,800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400-449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450-499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500-599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23,400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9,100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600-699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29,100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12,600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700-799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25,700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14,500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800-999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29,900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31,700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1,000-1,249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26,300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18.5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1,250-1,499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9,900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1,500 or more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11,100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7.8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88" y="457200"/>
            <a:ext cx="8347075" cy="69373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Katrina and Recovery Induced Many Moves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05761" y="1150938"/>
          <a:ext cx="5158920" cy="3877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486"/>
                <a:gridCol w="1507359"/>
                <a:gridCol w="1614075"/>
              </a:tblGrid>
              <a:tr h="6146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# of residences since Katrina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# of Units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Percentage</a:t>
                      </a:r>
                      <a:endParaRPr lang="en-US" sz="1600" dirty="0"/>
                    </a:p>
                  </a:txBody>
                  <a:tcPr/>
                </a:tc>
              </a:tr>
              <a:tr h="4078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58,600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19.5</a:t>
                      </a:r>
                    </a:p>
                  </a:txBody>
                  <a:tcPr/>
                </a:tc>
              </a:tr>
              <a:tr h="4078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b="1" dirty="0" smtClean="0"/>
                        <a:t>94,900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31.5</a:t>
                      </a:r>
                      <a:endParaRPr lang="en-US" sz="1600" b="1" dirty="0"/>
                    </a:p>
                  </a:txBody>
                  <a:tcPr/>
                </a:tc>
              </a:tr>
              <a:tr h="4078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76,500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25.4</a:t>
                      </a:r>
                      <a:endParaRPr lang="en-US" sz="1600" dirty="0"/>
                    </a:p>
                  </a:txBody>
                  <a:tcPr/>
                </a:tc>
              </a:tr>
              <a:tr h="4078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37,100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12.3</a:t>
                      </a:r>
                      <a:endParaRPr lang="en-US" sz="1600" dirty="0"/>
                    </a:p>
                  </a:txBody>
                  <a:tcPr/>
                </a:tc>
              </a:tr>
              <a:tr h="4078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16,600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5.5</a:t>
                      </a:r>
                      <a:endParaRPr lang="en-US" sz="1600" dirty="0"/>
                    </a:p>
                  </a:txBody>
                  <a:tcPr/>
                </a:tc>
              </a:tr>
              <a:tr h="4078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7,600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</a:t>
                      </a:r>
                      <a:endParaRPr lang="en-US" sz="1600" dirty="0"/>
                    </a:p>
                  </a:txBody>
                  <a:tcPr/>
                </a:tc>
              </a:tr>
              <a:tr h="4078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3,300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</a:t>
                      </a:r>
                      <a:endParaRPr lang="en-US" sz="1600" dirty="0"/>
                    </a:p>
                  </a:txBody>
                  <a:tcPr/>
                </a:tc>
              </a:tr>
              <a:tr h="4078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8+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3,600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261" name="TextBox 3"/>
          <p:cNvSpPr txBox="1">
            <a:spLocks noChangeArrowheads="1"/>
          </p:cNvSpPr>
          <p:nvPr/>
        </p:nvSpPr>
        <p:spPr bwMode="auto">
          <a:xfrm>
            <a:off x="2752050" y="5287328"/>
            <a:ext cx="32663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Source: 2009 New Orleans </a:t>
            </a:r>
            <a:r>
              <a:rPr lang="en-US" sz="1200" i="1" dirty="0" smtClean="0">
                <a:solidFill>
                  <a:schemeClr val="bg1"/>
                </a:solidFill>
              </a:rPr>
              <a:t>Metropolitan </a:t>
            </a:r>
            <a:r>
              <a:rPr lang="en-US" sz="1200" i="1" dirty="0">
                <a:solidFill>
                  <a:schemeClr val="bg1"/>
                </a:solidFill>
              </a:rPr>
              <a:t>AHS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436563"/>
            <a:ext cx="7726363" cy="6937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Damaged Housing Units</a:t>
            </a:r>
            <a:endParaRPr lang="en-US" sz="2800" dirty="0"/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504825" y="1277938"/>
            <a:ext cx="8256588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Of the owner-occupied units, the 2009 New Orleans </a:t>
            </a:r>
            <a:r>
              <a:rPr lang="en-US" sz="2000" b="1" dirty="0" smtClean="0">
                <a:solidFill>
                  <a:schemeClr val="bg1"/>
                </a:solidFill>
              </a:rPr>
              <a:t>metropolitan </a:t>
            </a:r>
            <a:r>
              <a:rPr lang="en-US" sz="2000" b="1" dirty="0">
                <a:solidFill>
                  <a:schemeClr val="bg1"/>
                </a:solidFill>
              </a:rPr>
              <a:t>AHS reveals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Over 252,000 </a:t>
            </a:r>
            <a:r>
              <a:rPr lang="en-US" sz="2000" b="1" dirty="0">
                <a:solidFill>
                  <a:schemeClr val="bg1"/>
                </a:solidFill>
              </a:rPr>
              <a:t>units were damaged due to Hurricane </a:t>
            </a:r>
            <a:r>
              <a:rPr lang="en-US" sz="2000" b="1" dirty="0" smtClean="0">
                <a:solidFill>
                  <a:schemeClr val="bg1"/>
                </a:solidFill>
              </a:rPr>
              <a:t>Katrina</a:t>
            </a:r>
            <a:endParaRPr lang="en-US" sz="2000" b="1" dirty="0">
              <a:solidFill>
                <a:schemeClr val="bg1"/>
              </a:solidFill>
            </a:endParaRP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As of </a:t>
            </a:r>
            <a:r>
              <a:rPr lang="en-US" sz="2000" b="1" dirty="0">
                <a:solidFill>
                  <a:schemeClr val="bg1"/>
                </a:solidFill>
              </a:rPr>
              <a:t>2009, over 90% of these damaged units have undergone </a:t>
            </a:r>
            <a:r>
              <a:rPr lang="en-US" sz="2000" b="1" dirty="0" smtClean="0">
                <a:solidFill>
                  <a:schemeClr val="bg1"/>
                </a:solidFill>
              </a:rPr>
              <a:t>repairs</a:t>
            </a:r>
            <a:endParaRPr lang="en-US" sz="2000" b="1" dirty="0">
              <a:solidFill>
                <a:schemeClr val="bg1"/>
              </a:solidFill>
            </a:endParaRP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Nearly 11,000 </a:t>
            </a:r>
            <a:r>
              <a:rPr lang="en-US" sz="2000" b="1" dirty="0">
                <a:solidFill>
                  <a:schemeClr val="bg1"/>
                </a:solidFill>
              </a:rPr>
              <a:t>housing units were severely damaged, </a:t>
            </a:r>
            <a:r>
              <a:rPr lang="en-US" sz="2000" b="1" dirty="0" smtClean="0">
                <a:solidFill>
                  <a:schemeClr val="bg1"/>
                </a:solidFill>
              </a:rPr>
              <a:t>and </a:t>
            </a:r>
            <a:r>
              <a:rPr lang="en-US" sz="2000" b="1" dirty="0">
                <a:solidFill>
                  <a:schemeClr val="bg1"/>
                </a:solidFill>
              </a:rPr>
              <a:t>nearly </a:t>
            </a:r>
            <a:r>
              <a:rPr lang="en-US" sz="2000" b="1" dirty="0" smtClean="0">
                <a:solidFill>
                  <a:schemeClr val="bg1"/>
                </a:solidFill>
              </a:rPr>
              <a:t>9,700 </a:t>
            </a:r>
            <a:r>
              <a:rPr lang="en-US" sz="2000" b="1" dirty="0">
                <a:solidFill>
                  <a:schemeClr val="bg1"/>
                </a:solidFill>
              </a:rPr>
              <a:t>of these units were </a:t>
            </a:r>
            <a:r>
              <a:rPr lang="en-US" sz="2000" b="1" dirty="0" smtClean="0">
                <a:solidFill>
                  <a:schemeClr val="bg1"/>
                </a:solidFill>
              </a:rPr>
              <a:t>rebuilt</a:t>
            </a:r>
            <a:endParaRPr lang="en-US" sz="2000" b="1" dirty="0">
              <a:solidFill>
                <a:schemeClr val="bg1"/>
              </a:solidFill>
            </a:endParaRPr>
          </a:p>
          <a:p>
            <a:pPr marL="290513" indent="-290513">
              <a:spcBef>
                <a:spcPts val="60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More </a:t>
            </a:r>
            <a:r>
              <a:rPr lang="en-US" sz="2000" b="1" dirty="0">
                <a:solidFill>
                  <a:schemeClr val="bg1"/>
                </a:solidFill>
              </a:rPr>
              <a:t>than </a:t>
            </a:r>
            <a:r>
              <a:rPr lang="en-US" sz="2000" b="1" dirty="0" smtClean="0">
                <a:solidFill>
                  <a:schemeClr val="bg1"/>
                </a:solidFill>
              </a:rPr>
              <a:t>18,000 </a:t>
            </a:r>
            <a:r>
              <a:rPr lang="en-US" sz="2000" b="1" dirty="0">
                <a:solidFill>
                  <a:schemeClr val="bg1"/>
                </a:solidFill>
              </a:rPr>
              <a:t>homeowners either have or intend to elevate their 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homes due to Katrina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450850"/>
            <a:ext cx="8104188" cy="6921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Funds for Rebuilding and Repair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15440" y="2011680"/>
          <a:ext cx="5260187" cy="2721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830"/>
                <a:gridCol w="1195685"/>
                <a:gridCol w="1426672"/>
              </a:tblGrid>
              <a:tr h="45451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Financial Aid Source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Units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Percentage</a:t>
                      </a:r>
                      <a:endParaRPr lang="en-US" sz="1600" b="1" dirty="0"/>
                    </a:p>
                  </a:txBody>
                  <a:tcPr/>
                </a:tc>
              </a:tr>
              <a:tr h="44875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Homeowner’s insurance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600" b="1" dirty="0" smtClean="0"/>
                        <a:t>160,300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86.0</a:t>
                      </a:r>
                    </a:p>
                  </a:txBody>
                  <a:tcPr/>
                </a:tc>
              </a:tr>
              <a:tr h="45451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Federal flood insurance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600" b="1" dirty="0" smtClean="0"/>
                        <a:t>45,900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24.7</a:t>
                      </a:r>
                      <a:endParaRPr lang="en-US" sz="1600" b="1" dirty="0"/>
                    </a:p>
                  </a:txBody>
                  <a:tcPr/>
                </a:tc>
              </a:tr>
              <a:tr h="45451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Federal financial aid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600" b="1" dirty="0" smtClean="0"/>
                        <a:t>16,700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9.0</a:t>
                      </a:r>
                      <a:endParaRPr lang="en-US" sz="1600" b="1" dirty="0"/>
                    </a:p>
                  </a:txBody>
                  <a:tcPr/>
                </a:tc>
              </a:tr>
              <a:tr h="45451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Private</a:t>
                      </a:r>
                      <a:r>
                        <a:rPr lang="en-US" sz="1600" b="1" baseline="0" dirty="0" smtClean="0"/>
                        <a:t> or </a:t>
                      </a:r>
                      <a:r>
                        <a:rPr lang="en-US" sz="1600" b="1" dirty="0" smtClean="0"/>
                        <a:t>charitable</a:t>
                      </a:r>
                      <a:r>
                        <a:rPr lang="en-US" sz="1600" b="1" baseline="0" dirty="0" smtClean="0"/>
                        <a:t> aid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600" b="1" dirty="0" smtClean="0"/>
                        <a:t>4,700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2.5</a:t>
                      </a:r>
                      <a:endParaRPr lang="en-US" sz="1600" b="1" dirty="0"/>
                    </a:p>
                  </a:txBody>
                  <a:tcPr/>
                </a:tc>
              </a:tr>
              <a:tr h="45451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State</a:t>
                      </a:r>
                      <a:r>
                        <a:rPr lang="en-US" sz="1600" b="1" baseline="0" dirty="0" smtClean="0"/>
                        <a:t> financial aid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600" b="1" dirty="0" smtClean="0"/>
                        <a:t>1,100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0.6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301" name="TextBox 3"/>
          <p:cNvSpPr txBox="1">
            <a:spLocks noChangeArrowheads="1"/>
          </p:cNvSpPr>
          <p:nvPr/>
        </p:nvSpPr>
        <p:spPr bwMode="auto">
          <a:xfrm>
            <a:off x="500063" y="1143000"/>
            <a:ext cx="812165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Nearly 74% </a:t>
            </a:r>
            <a:r>
              <a:rPr lang="en-US" sz="2000" b="1" dirty="0">
                <a:solidFill>
                  <a:schemeClr val="bg1"/>
                </a:solidFill>
              </a:rPr>
              <a:t>of the damaged units received insurance or financial </a:t>
            </a:r>
            <a:r>
              <a:rPr lang="en-US" sz="2000" b="1" dirty="0" smtClean="0">
                <a:solidFill>
                  <a:schemeClr val="bg1"/>
                </a:solidFill>
              </a:rPr>
              <a:t>aid </a:t>
            </a:r>
            <a:r>
              <a:rPr lang="en-US" sz="2000" b="1" dirty="0">
                <a:solidFill>
                  <a:schemeClr val="bg1"/>
                </a:solidFill>
              </a:rPr>
              <a:t>to </a:t>
            </a:r>
            <a:r>
              <a:rPr lang="en-US" sz="2000" b="1" dirty="0" smtClean="0">
                <a:solidFill>
                  <a:schemeClr val="bg1"/>
                </a:solidFill>
              </a:rPr>
              <a:t>rebuild </a:t>
            </a:r>
            <a:r>
              <a:rPr lang="en-US" sz="2000" b="1" dirty="0">
                <a:solidFill>
                  <a:schemeClr val="bg1"/>
                </a:solidFill>
              </a:rPr>
              <a:t>or repair the home</a:t>
            </a:r>
          </a:p>
          <a:p>
            <a:endParaRPr lang="en-US" dirty="0"/>
          </a:p>
        </p:txBody>
      </p:sp>
      <p:sp>
        <p:nvSpPr>
          <p:cNvPr id="11302" name="TextBox 4"/>
          <p:cNvSpPr txBox="1">
            <a:spLocks noChangeArrowheads="1"/>
          </p:cNvSpPr>
          <p:nvPr/>
        </p:nvSpPr>
        <p:spPr bwMode="auto">
          <a:xfrm>
            <a:off x="2534090" y="5045889"/>
            <a:ext cx="32663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Source: 2009 New Orleans </a:t>
            </a:r>
            <a:r>
              <a:rPr lang="en-US" sz="1200" i="1" dirty="0" smtClean="0">
                <a:solidFill>
                  <a:schemeClr val="bg1"/>
                </a:solidFill>
              </a:rPr>
              <a:t>Metropolitan </a:t>
            </a:r>
            <a:r>
              <a:rPr lang="en-US" sz="1200" i="1" dirty="0">
                <a:solidFill>
                  <a:schemeClr val="bg1"/>
                </a:solidFill>
              </a:rPr>
              <a:t>AHS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UD">
      <a:dk1>
        <a:srgbClr val="042665"/>
      </a:dk1>
      <a:lt1>
        <a:sysClr val="window" lastClr="FFFFFF"/>
      </a:lt1>
      <a:dk2>
        <a:srgbClr val="074388"/>
      </a:dk2>
      <a:lt2>
        <a:srgbClr val="FFFFFE"/>
      </a:lt2>
      <a:accent1>
        <a:srgbClr val="3D3D3D"/>
      </a:accent1>
      <a:accent2>
        <a:srgbClr val="A4A4A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E3769"/>
      </a:hlink>
      <a:folHlink>
        <a:srgbClr val="A4A4A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751</Words>
  <Application>Microsoft Office PowerPoint</Application>
  <PresentationFormat>On-screen Show (4:3)</PresentationFormat>
  <Paragraphs>312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American Housing Survey:  Preliminary Findings from the  2009 New Orleans Metropolitan Survey</vt:lpstr>
      <vt:lpstr>2009 New Orleans Metropolitan AHS</vt:lpstr>
      <vt:lpstr>Slide 3</vt:lpstr>
      <vt:lpstr>Katrina Made New Orleans Housing More Expensive</vt:lpstr>
      <vt:lpstr>Slide 5</vt:lpstr>
      <vt:lpstr>Slide 6</vt:lpstr>
      <vt:lpstr>Katrina and Recovery Induced Many Moves</vt:lpstr>
      <vt:lpstr>Damaged Housing Units</vt:lpstr>
      <vt:lpstr>Funds for Rebuilding and Repair</vt:lpstr>
      <vt:lpstr>Repairs of the Damaged Owner-Occupied Units</vt:lpstr>
      <vt:lpstr>Today Reconstruction Efforts Are in Progress</vt:lpstr>
      <vt:lpstr>New Orleans Today</vt:lpstr>
      <vt:lpstr>2009 New Orleans Metropolitan AHS Data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Predmore</dc:creator>
  <cp:lastModifiedBy>h10522</cp:lastModifiedBy>
  <cp:revision>297</cp:revision>
  <cp:lastPrinted>2010-05-03T18:33:46Z</cp:lastPrinted>
  <dcterms:created xsi:type="dcterms:W3CDTF">2010-05-03T18:29:10Z</dcterms:created>
  <dcterms:modified xsi:type="dcterms:W3CDTF">2010-09-09T13:00:46Z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691276226</vt:i4>
  </property>
  <property fmtid="{D5CDD505-2E9C-101B-9397-08002B2CF9AE}" pid="3" name="_NewReviewCycle">
    <vt:lpwstr/>
  </property>
  <property fmtid="{D5CDD505-2E9C-101B-9397-08002B2CF9AE}" pid="4" name="_EmailSubject">
    <vt:lpwstr>Quarterly PowerPoint Presentations</vt:lpwstr>
  </property>
  <property fmtid="{D5CDD505-2E9C-101B-9397-08002B2CF9AE}" pid="5" name="_AuthorEmail">
    <vt:lpwstr>Wendy.Y.Chi@hud.gov</vt:lpwstr>
  </property>
  <property fmtid="{D5CDD505-2E9C-101B-9397-08002B2CF9AE}" pid="6" name="_AuthorEmailDisplayName">
    <vt:lpwstr>Chi, Wendy Y</vt:lpwstr>
  </property>
</Properties>
</file>